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8" r:id="rId16"/>
    <p:sldId id="270" r:id="rId17"/>
    <p:sldId id="277" r:id="rId18"/>
    <p:sldId id="278" r:id="rId19"/>
    <p:sldId id="279" r:id="rId20"/>
    <p:sldId id="271" r:id="rId21"/>
    <p:sldId id="280" r:id="rId22"/>
    <p:sldId id="272" r:id="rId23"/>
    <p:sldId id="281" r:id="rId24"/>
    <p:sldId id="275" r:id="rId25"/>
    <p:sldId id="282" r:id="rId26"/>
    <p:sldId id="273" r:id="rId27"/>
    <p:sldId id="274" r:id="rId28"/>
    <p:sldId id="276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6" r:id="rId39"/>
    <p:sldId id="292" r:id="rId40"/>
    <p:sldId id="293" r:id="rId41"/>
    <p:sldId id="294" r:id="rId42"/>
    <p:sldId id="295" r:id="rId43"/>
    <p:sldId id="297" r:id="rId44"/>
    <p:sldId id="299" r:id="rId45"/>
    <p:sldId id="300" r:id="rId46"/>
    <p:sldId id="301" r:id="rId47"/>
    <p:sldId id="302" r:id="rId48"/>
  </p:sldIdLst>
  <p:sldSz cx="9144000" cy="6858000" type="screen4x3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631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774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529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093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622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113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074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911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647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58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679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31E7C-FF7E-4E9F-920D-44DA11D2E7EC}" type="datetimeFigureOut">
              <a:rPr lang="th-TH" smtClean="0"/>
              <a:t>29/05/62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8E1C-CDB3-401A-8B97-DC21110992E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323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/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แผนปฏิบัติการป้องกันการทุจริต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(พ.ศ. 2561 – 2564)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755576" y="2852936"/>
            <a:ext cx="7848872" cy="175260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เทศบาลตำบลหนองยวง </a:t>
            </a:r>
          </a:p>
          <a:p>
            <a:r>
              <a:rPr lang="th-TH" sz="40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อำเภอเวียงหนองล่อง จังหวัดลำพูน</a:t>
            </a:r>
            <a:endParaRPr lang="th-TH" sz="4000" b="1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086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2) มาตรการ “ส่งเสริมการปฏิบัติงานตามประมวลจริยธรรมของเทศบาลตำบลหนองยวง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โดยการจัดทำประมวลจริยธรรมของผู้บริหาร/สมาชิกสภา และข้าราชการส่วนท้องถิ่น เพื่อเป็นแนวทางปฏิบัติในการดำเนินงาน </a:t>
            </a:r>
          </a:p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3) กิจกรรมให้ความรู้เรื่องผลประโยชน์ทับซ้อน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โดยการให้ความรู้กับพนักงานเทศบาล โดยได้มีการให้ความรู้เกี่ยวกับผลประโยชน์ทับซ้อนในการประชุมประจำเดือนของพนักงาน และมีการจัดคู่มือฯ เพื่อให้ความรู้อีกทางหนึ่ง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  4) มาตรการจัดทำคู่มือป้องกันผลประโยชน์ทับซ้อน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  เทศบาลตำบลหนองยวงมีการจัดทำคู่มือป้องกันผลประโยชน์ทับซ้อน เพื่อให้พนักงานใช้เป็นคู่มือในการปฏิบัติงาน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220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dirty="0" smtClean="0"/>
              <a:t>             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5) โครงการสำรวจทรัพย์สินที่เข้าข่ายต้องเสียภาษีและค่าธรรมเนียมต่างๆ </a:t>
            </a:r>
          </a:p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     - เทศบาลตำบลหนองยวงได้ดำเนินการออกสำรวจเป็นที่เรียบร้อยแล้ว ในช่วงเดือน กุมภาพันธ์ – มีนาคม 2562</a:t>
            </a:r>
          </a:p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6) โครงการเด็กดีศรีหนองยวง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   -งบประมาณตามแผนปฏิบัติการป้องกันการทุจริต จำนวน 10,000 บาท แต่มิได้ตั้งงบประมาณไว้ในเทศบัญญัติงบประมาณรายจ่ายประจำปี เนื่องจากไม่อยู่ในอำนาจหน้าที่ขององค์กรปกครองส่วนท้องถิ่น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7) โครงการส่งเสริมคุณธรรมและจริยธรรมแก่เด็กและเยาวชนตำบลหนองยวง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   -ไม่ได้ดำเนินการเนื่องจากไม่ได้ตั้งงบประมาณไว้ในเทศบัญญัติ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9217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  8) โครงการสร้างภูมิคุ้มกันทางสังคมให้เด็กและเยาวชน (กิจกรรมส่งเสริมการเรียนรู้ปรัชญาเศรษฐกิจพอเพียง)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     -ไม่ได้ดำเนินการ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890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IT๙" pitchFamily="34" charset="-34"/>
                <a:cs typeface="TH SarabunIT๙" pitchFamily="34" charset="-34"/>
              </a:rPr>
              <a:t>มิติที่ 2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บริหารราชการเพื่อการป้องกันการทุจริต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th-TH" b="1" dirty="0" smtClean="0"/>
              <a:t>       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) กิจกรรมประกาศเจตจำนงต่อต้านการทุจริตของผู้บริหาร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- ดำเนินกิจกรรม ในวันที่ 24 เมษายน 2562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70" y="2492896"/>
            <a:ext cx="6768752" cy="36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0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2) มาตรการสร้างความโปร่งใสในการบริหารงานบุคคล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  -ดำเนินการในปีงบประมาณ 2562 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3) โครงการเผยแพร่ข้อมูลข่าวสารด้านการจัดซื้อจัดจ้าง</a:t>
            </a:r>
          </a:p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	 -ดำเนินการในปีงบประมาณ 2562 </a:t>
            </a: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endParaRPr lang="th-TH" dirty="0" smtClean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รูปภาพ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19672" y="2852935"/>
            <a:ext cx="5731510" cy="32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58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	4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) กิจกรรมการพัฒนาและกระบวนการจัดหาพัสดุ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           -ดำเนินการในปีงบประมาณ 2562 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       5) มาตรการยกระดับคุณภาพการบริการประชาชน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            -ดำเนินการในปีงบประมาณ 2562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7588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6) โครงการลดขั้นตอนและระยะเวลาการปฏิบัติราชการ 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-ดำเนินการใน</a:t>
            </a:r>
            <a:r>
              <a:rPr lang="th-TH" b="1" dirty="0" err="1" smtClean="0">
                <a:latin typeface="TH SarabunIT๙" pitchFamily="34" charset="-34"/>
                <a:cs typeface="TH SarabunIT๙" pitchFamily="34" charset="-34"/>
              </a:rPr>
              <a:t>ไตรมาส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1 – 4 ของปีงบประมาณ 2562</a:t>
            </a:r>
          </a:p>
          <a:p>
            <a:pPr marL="0" indent="0">
              <a:buNone/>
            </a:pP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4"/>
            <a:ext cx="518457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6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752528" cy="5976664"/>
          </a:xfrm>
        </p:spPr>
      </p:pic>
    </p:spTree>
    <p:extLst>
      <p:ext uri="{BB962C8B-B14F-4D97-AF65-F5344CB8AC3E}">
        <p14:creationId xmlns:p14="http://schemas.microsoft.com/office/powerpoint/2010/main" val="125899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2656"/>
            <a:ext cx="5112568" cy="5976664"/>
          </a:xfrm>
        </p:spPr>
      </p:pic>
    </p:spTree>
    <p:extLst>
      <p:ext uri="{BB962C8B-B14F-4D97-AF65-F5344CB8AC3E}">
        <p14:creationId xmlns:p14="http://schemas.microsoft.com/office/powerpoint/2010/main" val="212551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endParaRPr lang="th-TH" dirty="0" smtClean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17" y="260648"/>
            <a:ext cx="4851639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1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thaiDist"/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เทศบาลตำบลหนองยวง เป็นเทศบาลขนาดเล็ก มีหน้าที่และภารกิจที่สำคัญเพิ่มขึ้น ตามแผนและขั้นตอนการกระจายอำนาจของรัฐบาล ในการปฏิบัติงานพัฒนาคุณภาพชีวิตของประชาชนในท้องถิ่นและการพัฒนาเทศบาลโดยส่วนรวมตามหลักการบริหารกิจการบ้านเมืองที่ดี และเพื่อเป็นการเพิ่มประสิทธิภาพและประสิทธิผล ให้เกิดประโยชน์สูงสุดในการบริหารงาน และตอบสนองความต้องการของประชาชนในชุมชนในเขตเทศบาลให้เกิดความพึงพอใจในการได้รับบริการสาธารณะมากยิ่งขึ้น แต่ด้วยสภาพหรือลักษณะปัญหาของการทุจริตในองค์กรปกครองส่วนท้องถิ่นในปัจจุบัน เป็นตัวการที่ทำให้องค์กรปกครองส่วนท้องถิ่น ต้องเร่งหามาตรการหรือกลไกในการป้องกันการทุจริตของตัวเอง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827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7) มาตรการการมอบอำนาจอนุมัติ อนุญาต สั่งการ เพื่อลดขั้นตอนการปฏิบัติราชการ</a:t>
            </a:r>
          </a:p>
          <a:p>
            <a:pPr marL="0" indent="0">
              <a:buNone/>
            </a:pP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453650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0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9714" y="-531442"/>
            <a:ext cx="5400602" cy="7560841"/>
          </a:xfrm>
        </p:spPr>
      </p:pic>
    </p:spTree>
    <p:extLst>
      <p:ext uri="{BB962C8B-B14F-4D97-AF65-F5344CB8AC3E}">
        <p14:creationId xmlns:p14="http://schemas.microsoft.com/office/powerpoint/2010/main" val="1990173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8) มาตรการการออกคำสั่งมอบหมายของนายกเทศมนตรี ปลัดเทศบาล และหัวหน้าส่วนราชการ</a:t>
            </a:r>
          </a:p>
          <a:p>
            <a:pPr marL="0" indent="0">
              <a:buNone/>
            </a:pP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82" y="1196752"/>
            <a:ext cx="485163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21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4812"/>
            <a:ext cx="5184576" cy="5976515"/>
          </a:xfrm>
        </p:spPr>
      </p:pic>
    </p:spTree>
    <p:extLst>
      <p:ext uri="{BB962C8B-B14F-4D97-AF65-F5344CB8AC3E}">
        <p14:creationId xmlns:p14="http://schemas.microsoft.com/office/powerpoint/2010/main" val="2979254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9) มาตรการการออกคำสั่งมอบหมายของนายกเทศมนตรี</a:t>
            </a: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176464" cy="49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7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1700" y="-711460"/>
            <a:ext cx="5616624" cy="7704856"/>
          </a:xfrm>
        </p:spPr>
      </p:pic>
    </p:spTree>
    <p:extLst>
      <p:ext uri="{BB962C8B-B14F-4D97-AF65-F5344CB8AC3E}">
        <p14:creationId xmlns:p14="http://schemas.microsoft.com/office/powerpoint/2010/main" val="142340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10) กิจกรรมการมอบประกาศเกียรติคุณแก่สตรีดีเด่น</a:t>
            </a:r>
          </a:p>
          <a:p>
            <a:pPr marL="0" indent="0">
              <a:buNone/>
            </a:pPr>
            <a:r>
              <a:rPr lang="th-TH" dirty="0" smtClean="0"/>
              <a:t>			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เมื่อวันที่ 19 มีนาคม 2562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  <a:p>
            <a:pPr marL="0" indent="0">
              <a:buNone/>
            </a:pPr>
            <a:r>
              <a:rPr lang="th-TH" dirty="0" smtClean="0"/>
              <a:t>					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3960440" cy="4464496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888432" cy="4524739"/>
          </a:xfrm>
          <a:prstGeom prst="rect">
            <a:avLst/>
          </a:prstGeom>
          <a:ln>
            <a:solidFill>
              <a:schemeClr val="accent1">
                <a:alpha val="3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4807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/>
              <a:t>   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11) กิจกรรมการมอบประกาศเกียรติคุณแก่ผู้สูงอายุดีเด่น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      - ไม่ได้ดำเนินการ</a:t>
            </a:r>
          </a:p>
          <a:p>
            <a:pPr marL="0" indent="0">
              <a:buNone/>
            </a:pP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</a:t>
            </a:r>
          </a:p>
          <a:p>
            <a:pPr marL="0" indent="0">
              <a:buNone/>
            </a:pP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6143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12) มาตรการจัดทำข้อตกลงการปฏิบัติราชการ</a:t>
            </a:r>
            <a:br>
              <a:rPr lang="th-TH" sz="3600" b="1" dirty="0" smtClean="0">
                <a:latin typeface="TH SarabunIT๙" pitchFamily="34" charset="-34"/>
                <a:cs typeface="TH SarabunIT๙" pitchFamily="34" charset="-34"/>
              </a:rPr>
            </a:br>
            <a:endParaRPr lang="th-TH" sz="36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040559" cy="5328592"/>
          </a:xfrm>
        </p:spPr>
      </p:pic>
    </p:spTree>
    <p:extLst>
      <p:ext uri="{BB962C8B-B14F-4D97-AF65-F5344CB8AC3E}">
        <p14:creationId xmlns:p14="http://schemas.microsoft.com/office/powerpoint/2010/main" val="3446463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Autofit/>
          </a:bodyPr>
          <a:lstStyle/>
          <a:p>
            <a:pPr marL="0" indent="0"/>
            <a:r>
              <a:rPr lang="th-TH" sz="3600" b="1" dirty="0" smtClean="0">
                <a:latin typeface="TH SarabunIT๙" pitchFamily="34" charset="-34"/>
                <a:cs typeface="TH SarabunIT๙" pitchFamily="34" charset="-34"/>
              </a:rPr>
              <a:t>13) มาตรการให้ความร่วมมือกับหน่วยงานตรวจสอบทั้งภาครัฐและองค์กรอิสระ</a:t>
            </a:r>
            <a:endParaRPr lang="th-TH" sz="36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th-TH" dirty="0" smtClean="0"/>
              <a:t>เทศบาลตำบลหนองยวงให้ความร่วมมือกับหน่วยงานตรวจสอบทั้งภาครัฐและองค์กรอิสระ เช่น  สำนักงานตรวจเงินแผ่นดิน และหน่วยตรวจสอบต่างๆ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0568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เพื่อยกระดับมาตรฐานในการป้องกันการทุจริตขององค์กรให้เป็นที่ประจักษ์แก่สังคมและประชาชน เพื่อให้เกิดความไว้วางใจจากประชาชน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    เทศบาลตำบลหนองยวง จึงได้ดำเนินการจัดทำแผนปฏิบัติการป้องกันการทุจริตขึ้น เพื่อให้เทศบาลตำบลหนองยวง เป็นองค์กรปกครองส่วนท้องถิ่น ด้านการป้องกันการทุจริต มีการบริหารงานด้วยความโปร่งใสและเข้มแข็งในการปฏิบัติราชการ รวมถึงเด็ก เยาวชนและประชาชนในท้องถิ่นมีความตระหนักถึงปัญหาการทุจริต มีทัศนคติค่านิยมในความซื่อสัตย์ คุณธรรม จริยธรรม และการมีส่วนร่วมในการป้องกันการทุจริตอย่างจริงจัง ทำให้เทศบาลตำบลหนองยวงเป็นพื้นที่ปลอดทุจริตอย่างแท้จริงมีความต่อเนื่องและยั่งยืนต่อไป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324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15) มาตรการดำเนินแต่งตั้งผู้รับผิดชอบเกี่ยวกับเรื่องร้องเรียน</a:t>
            </a:r>
            <a:endParaRPr lang="th-TH" sz="3200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4104456" cy="4968552"/>
          </a:xfrm>
        </p:spPr>
      </p:pic>
    </p:spTree>
    <p:extLst>
      <p:ext uri="{BB962C8B-B14F-4D97-AF65-F5344CB8AC3E}">
        <p14:creationId xmlns:p14="http://schemas.microsoft.com/office/powerpoint/2010/main" val="1295911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16) มาตรการดำเนินการเกี่ยวกับเรื่องร้องเรียนกรณีบุคคลภายนอกหรือประชาชนกล่าวหาเจ้าหน้าที่ของเทศบาลตำบลหนองยวงทุจริตและปฏิบัติราชการตามอำนาจหน้าที่โดยมิชอบ</a:t>
            </a:r>
            <a:endParaRPr lang="th-TH" sz="32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/>
              <a:t>	-เทศบาลตำบลหนองยวงมีการจัดทำคู่มือเกี่ยวกับเรื่องร้องเรียน/ร้องทุกข์และประชาสัมพันธ์ให้กับประชาชนได้รับทราบ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62796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u="sng" dirty="0" smtClean="0">
                <a:latin typeface="TH SarabunIT๙" pitchFamily="34" charset="-34"/>
                <a:cs typeface="TH SarabunIT๙" pitchFamily="34" charset="-34"/>
              </a:rPr>
              <a:t>มติที่3</a:t>
            </a:r>
            <a:br>
              <a:rPr lang="th-TH" b="1" u="sng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การส่งเสริมบทบาทและการมีส่วนร่วมของภาคประชาชน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1)มาตรการปรับปรุงศูนย์ข้อมูลข่าวสารให้มีประสิทธิภาพมากยิ่งขึ้น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เทศบาลตำบลหนองยวงได้ดำเนินการปรับปรุงศูนย์ข้อมูลข่าวสารดังนี้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1. มีการจัดสถานที่ให้ประชาชนเข้าตรวจดูข้อมูล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2. มีการแต่งตั้งเจ้าหน้าที่ผู้รับผิดชอบเป็นปัจจุบัน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3. มีการจัดวางเอกสารข้อมูลข่าวสารเกี่ยวกับการบริหารงานบุคคล การบริหารงบประมาณ การเงิน การจัดหาพัสดุ รายงานต่างๆ เพื่อให้ประชาชนสามารถเข้าตรวจดูได้</a:t>
            </a:r>
          </a:p>
        </p:txBody>
      </p:sp>
    </p:spTree>
    <p:extLst>
      <p:ext uri="{BB962C8B-B14F-4D97-AF65-F5344CB8AC3E}">
        <p14:creationId xmlns:p14="http://schemas.microsoft.com/office/powerpoint/2010/main" val="99125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2) มาตรการ “เผยแพร่ข้อมูลข่าวสารที่สำคัญและหลากหลาย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/>
              <a:t>จัดให้มีข้อมูลข่าวสารประเภทต่างๆ เผยแพร่ให้ประชาชนทั้งในและนอกพื้นที่ได้แก่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แผนพัฒนาท้องถิ่น	- งบประมาณรายจ่ายประจำปี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แผนการดำเนินงาน	- </a:t>
            </a:r>
            <a:r>
              <a:rPr lang="th-TH" dirty="0"/>
              <a:t>แผนอัตรากำลัง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แผนการจัดหาพัสดุ	- ประกาศสอบราคา/ประกวดราคา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สรุปผลการจัดซื้อจัดจ้าง   - ข้อมูลรายรับและรายจ่าย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งบแสดงฐานะการเงิน	- รายงานการประชุมสภาท้องถิ่น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- รายงายผลการปฏิบัติงานประจำปี ฯลฯ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05288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3) มาตรการ“จัดให้มีช่องทางที่ประชาชนเข้าถึงข้อมูลข่าวสารของเทศบาลตำบลหนองยวง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เทศบาลตำบลหนองยวง ได้จัดให้มีช่องทางในการเผยแพร่ข้อมูลข่าวสารของหน่วยงาน ดังนี้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1. บอร์ดประชาสัมพันธ์ของเทศบาล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2. ประกาศเสียงตามสาย/วิทยุชุมชน/หอกระจายข่าว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3. ศูนย์ข้อมูลข่าวสารของเทศบาล ซึ่งมีเจ้าหน้าที่ให้บริการและประชาชนสามารถสืบค้นได้เอง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/>
              <a:t>4. ประกาศผ่านเว็บไซต์ /</a:t>
            </a:r>
            <a:r>
              <a:rPr lang="th-TH" dirty="0" err="1" smtClean="0"/>
              <a:t>เฟสบุ๊ค</a:t>
            </a:r>
            <a:r>
              <a:rPr lang="th-TH" dirty="0" smtClean="0"/>
              <a:t> ที่มีข้อมูลผลการดำเนินงานขององค์กรปกครองส่วนท้องถิ่น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84166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4) โครงการประเมินความพึงพอใจของผู้รับบริการ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     - เทศบาลตำบลหนองยวง ได้ตั้งงบประมาณตามเทศบัญญัติงบประมาณรายจ่าย ประจำปีงบประมาณ พ.ศ. 2562 จำนวน 20,000 บาท โดยขณะนี้อยู่ระหว่างดำเนินการ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6501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5) มาตรการกำหนดขั้นตอน/กระบวนการเรื่องร้องเรียน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/>
          <a:lstStyle/>
          <a:p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เทศบาลตำบลหนองยวง มีการจัดทำคู่มือปฏิบัติงานรับเรื่องราวร้องเรียนร้องทุกข์ เพื่อเป็นแนวทางในการปฏิบัติงาน และแจ้งประชาสัมพันธ์ให้ประชาชนทราบ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7499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6) มาตรการแก้ไขเหตุเดือดร้อนรำคาญ ด้านการสาธารณสุขและสิ่งแวดล้อม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	เทศบาลตำบลหนองยวง ดำเนินการเกี่ยวกับการรับเรื่องร้องเรียน/ร้องทุกข์ เกี่ยวกับเหตุเดือดร้อนรำคาญ จากประชาชนในพื้นที่เทศบาล โดย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1. จัดทำคำสั่งแต่งตั้งเจ้าหน้าที่ผู้รับผิดชอบเกี่ยวกับเหตุเดือดร้อนรำคาญ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2. เผยแพร่ประชาสัมพันธ์ให้ประชาชนทราบช่องทางในการแจ้งเหตุเดือดร้อนรำคาญ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3. รับแจ้งโดยตรงหรือรับเรื่องผ่านช่องทางต่างๆ ของเทศบาล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4. ดำเนินการออกตรวจพื้นที่เรื่องร้องเรียน/ร้องทุกข์ และนำเรื่องเสนอต่อผู้บริหารพิจารณาสั่งการ เพื่อแก้ไขปัญหาตามความจำเป็นและเร่งด่วน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6521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7) โครงการประชุมประชาคมเพื่อทบทวนแผนพัฒนาท้องถิ่นและแผนชุมชนเทศบาลตำบลหนองยวง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th-TH" dirty="0" smtClean="0"/>
              <a:t>	- เทศบาลตำบลหนองยวง ได้ตั้งงบประมาณตามเทศบัญญัติงบประมาณรายจ่ายประจำปีงบประมาณ พ.ศ. 2562 จำนวน 10,000 บาท กำหนดดำเนินการในเดือน พฤษภาคม 2562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7264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672409" cy="4641379"/>
          </a:xfr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8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) มาตรการแต่งตั้งคณะกรรมการสนับสนุนการจัดทำแผนพัฒนาเทศบาลตำบลหนองยวง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81642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4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มิติที่ 1</a:t>
            </a:r>
            <a:br>
              <a:rPr lang="th-TH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การสร้างสังคมที่ไม่ทนต่อการทุจริต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</a:t>
            </a: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72008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4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200" b="1" dirty="0">
                <a:latin typeface="TH SarabunIT๙" pitchFamily="34" charset="-34"/>
                <a:cs typeface="TH SarabunIT๙" pitchFamily="34" charset="-34"/>
              </a:rPr>
              <a:t>9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) มาตรการแต่งตั้งตัวแทนประชาคมเข้าร่วมเป็นคณะกรรมการตรวจรับงานจ้าง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201857" cy="4525963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57465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91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10) มาตรกรแต่งตั้งคณะกรรมการติดตามและประเมินผลแผนพัฒนาเทศบาลตำบลหนองยวง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3528392" cy="4857403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699357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97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มิติที่ 4</a:t>
            </a:r>
            <a:br>
              <a:rPr lang="th-TH" b="1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การเสริมสร้างและปรับปรุงกลไกในการตรวจสอบการปฏิบัติราชการขององค์กรปกครองส่วนท้องถิ่น</a:t>
            </a:r>
            <a:endParaRPr lang="th-TH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1) โครงการจัดทำแผนการตรวจสอบภายในประจำปี</a:t>
            </a:r>
          </a:p>
          <a:p>
            <a:pPr marL="0" indent="0">
              <a:buNone/>
            </a:pP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	- อยู่ระหว่างดำเนินการ</a:t>
            </a:r>
          </a:p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2) โครงการจัดทำรายงานการควบคุมภายใน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อยู่ระหว่างดำเนินการ</a:t>
            </a:r>
          </a:p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3) มาตรการติดตามประเมินผลการควบคุมภายในเทศบาลตำบลหนองยวง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อยู่ระหว่างดำเนินการ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3025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4) มาตรการเปิดเผยข้อมูลข่าวสารเพื่อการตรวจสอบ กำกับ ดูแล การบริหารงานบุคคลเกี่ยวกับ การบรรจุ แต่งตั้ง การโอน การย้าย</a:t>
            </a:r>
          </a:p>
          <a:p>
            <a:pPr marL="0" indent="0" algn="ctr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b="1" u="sng" dirty="0" smtClean="0">
                <a:latin typeface="TH SarabunIT๙" pitchFamily="34" charset="-34"/>
                <a:cs typeface="TH SarabunIT๙" pitchFamily="34" charset="-34"/>
              </a:rPr>
              <a:t>เทศบาลมีการประชาสัมพันธ์การรับโอนผ่านเว็บไซต์ของเทศบาล</a:t>
            </a:r>
            <a:endParaRPr lang="th-TH" b="1" u="sng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รูปภาพ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2420888"/>
            <a:ext cx="655272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6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l"/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5) กิจกรรมการรายงานผลการใช้จ่ายเงินให้ประชาชนได้รับทราบ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772817"/>
            <a:ext cx="79208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89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6) กิจกรรมการจัดหาคณะกรรมการจัดซื้อจัดจ้างจากตัวแทนชุมชน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3600400" cy="4525963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33263"/>
            <a:ext cx="324088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6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>
                <a:latin typeface="TH SarabunIT๙" pitchFamily="34" charset="-34"/>
                <a:cs typeface="TH SarabunIT๙" pitchFamily="34" charset="-34"/>
              </a:rPr>
              <a:t>7</a:t>
            </a:r>
            <a:r>
              <a:rPr lang="th-TH" sz="3200" b="1" dirty="0" smtClean="0">
                <a:latin typeface="TH SarabunIT๙" pitchFamily="34" charset="-34"/>
                <a:cs typeface="TH SarabunIT๙" pitchFamily="34" charset="-34"/>
              </a:rPr>
              <a:t>) กิจกรรมส่งเสริมและพัฒนาศักยภาพสมาชิกสภาท้องถิ่น</a:t>
            </a:r>
            <a:endParaRPr 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>
              <a:buFontTx/>
              <a:buChar char="-"/>
            </a:pPr>
            <a:r>
              <a:rPr lang="th-TH" dirty="0" smtClean="0"/>
              <a:t>การจัดส่งสมาชิกสภาเข้ารับการอบรม</a:t>
            </a:r>
          </a:p>
          <a:p>
            <a:pPr>
              <a:buFontTx/>
              <a:buChar char="-"/>
            </a:pPr>
            <a:endParaRPr lang="th-TH" dirty="0" smtClean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0" y="1786508"/>
            <a:ext cx="3291825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382" y="1786508"/>
            <a:ext cx="3289026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885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8</a:t>
            </a: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) กิจกรรมส่งเสริมสมาชิกสภาท้องถิ่นให้มีบทบาทในการตรวจสอบการ</a:t>
            </a:r>
            <a:br>
              <a:rPr lang="th-TH" b="1" dirty="0">
                <a:latin typeface="TH SarabunIT๙" pitchFamily="34" charset="-34"/>
                <a:cs typeface="TH SarabunIT๙" pitchFamily="34" charset="-34"/>
              </a:rPr>
            </a:br>
            <a:r>
              <a:rPr lang="th-TH" b="1" dirty="0">
                <a:latin typeface="TH SarabunIT๙" pitchFamily="34" charset="-34"/>
                <a:cs typeface="TH SarabunIT๙" pitchFamily="34" charset="-34"/>
              </a:rPr>
              <a:t>    ปฏิบัติงานของฝ่ายบริหาร</a:t>
            </a:r>
            <a:endParaRPr lang="th-TH" dirty="0" smtClean="0"/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อยู่ระหว่างดำเนินการ</a:t>
            </a:r>
          </a:p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9) กิจกรรมการติดป้ายประชาสัมพันธ์กรณีพบเห็นการทุจริต</a:t>
            </a:r>
          </a:p>
          <a:p>
            <a:pPr marL="0" indent="0">
              <a:buNone/>
            </a:pP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- อยู่ระหว่างดำเนินการ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510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200799" cy="6624736"/>
          </a:xfrm>
        </p:spPr>
      </p:pic>
    </p:spTree>
    <p:extLst>
      <p:ext uri="{BB962C8B-B14F-4D97-AF65-F5344CB8AC3E}">
        <p14:creationId xmlns:p14="http://schemas.microsoft.com/office/powerpoint/2010/main" val="172409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200799" cy="6264696"/>
          </a:xfrm>
        </p:spPr>
      </p:pic>
    </p:spTree>
    <p:extLst>
      <p:ext uri="{BB962C8B-B14F-4D97-AF65-F5344CB8AC3E}">
        <p14:creationId xmlns:p14="http://schemas.microsoft.com/office/powerpoint/2010/main" val="253285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8640"/>
            <a:ext cx="5976663" cy="6408712"/>
          </a:xfrm>
        </p:spPr>
      </p:pic>
    </p:spTree>
    <p:extLst>
      <p:ext uri="{BB962C8B-B14F-4D97-AF65-F5344CB8AC3E}">
        <p14:creationId xmlns:p14="http://schemas.microsoft.com/office/powerpoint/2010/main" val="2993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6480719" cy="6552728"/>
          </a:xfrm>
        </p:spPr>
      </p:pic>
    </p:spTree>
    <p:extLst>
      <p:ext uri="{BB962C8B-B14F-4D97-AF65-F5344CB8AC3E}">
        <p14:creationId xmlns:p14="http://schemas.microsoft.com/office/powerpoint/2010/main" val="310904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รายละเอียดการดำเนินการตามโครงการ/กิจกรรม/มาตรการ</a:t>
            </a:r>
            <a:br>
              <a:rPr lang="th-TH" dirty="0" smtClean="0"/>
            </a:br>
            <a:r>
              <a:rPr lang="th-TH" dirty="0" smtClean="0"/>
              <a:t>ที่ดำเนินการในปีงบประมาณ  2562</a:t>
            </a:r>
            <a:br>
              <a:rPr lang="th-TH" dirty="0" smtClean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99592" y="1772816"/>
            <a:ext cx="7787208" cy="38884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th-TH" sz="4000" b="1" u="sng" dirty="0" smtClean="0">
                <a:latin typeface="TH SarabunIT๙" pitchFamily="34" charset="-34"/>
                <a:cs typeface="TH SarabunIT๙" pitchFamily="34" charset="-34"/>
              </a:rPr>
              <a:t>มิติที่ 1 </a:t>
            </a:r>
          </a:p>
          <a:p>
            <a:pPr marL="0" indent="0">
              <a:buNone/>
            </a:pPr>
            <a:r>
              <a:rPr lang="th-TH" sz="4000" b="1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4000" b="1" dirty="0" smtClean="0">
                <a:latin typeface="TH SarabunIT๙" pitchFamily="34" charset="-34"/>
                <a:cs typeface="TH SarabunIT๙" pitchFamily="34" charset="-34"/>
              </a:rPr>
              <a:t>สร้างสังคมที่ไม่ทนต่อการทุจริต</a:t>
            </a:r>
          </a:p>
          <a:p>
            <a:pPr marL="0" indent="0">
              <a:buNone/>
            </a:pPr>
            <a:r>
              <a:rPr lang="th-TH" b="1" dirty="0" smtClean="0">
                <a:latin typeface="TH SarabunIT๙" pitchFamily="34" charset="-34"/>
                <a:cs typeface="TH SarabunIT๙" pitchFamily="34" charset="-34"/>
              </a:rPr>
              <a:t>      1) โครงการฝึกอบรมบุคลากรเทศบาลตามมาตรฐานคุณธรรมจริยธรรม</a:t>
            </a:r>
          </a:p>
          <a:p>
            <a:pPr marL="0" indent="0">
              <a:buNone/>
            </a:pPr>
            <a:r>
              <a:rPr lang="th-TH" dirty="0"/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งบประมาณตามเทศบัญญัติงบประมาณรายจ่าย ประจำปีงบประมาณ พ.ศ. 2562  ตั้งไว้ จำนวน 10,000 บาท มีแผนการดำเนินงานในเดือน มิถุนายน 2562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40496467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1054</Words>
  <Application>Microsoft Office PowerPoint</Application>
  <PresentationFormat>นำเสนอทางหน้าจอ (4:3)</PresentationFormat>
  <Paragraphs>109</Paragraphs>
  <Slides>47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47</vt:i4>
      </vt:variant>
    </vt:vector>
  </HeadingPairs>
  <TitlesOfParts>
    <vt:vector size="48" baseType="lpstr">
      <vt:lpstr>ชุดรูปแบบของ Office</vt:lpstr>
      <vt:lpstr>แผนปฏิบัติการป้องกันการทุจริต (พ.ศ. 2561 – 2564)</vt:lpstr>
      <vt:lpstr>งานนำเสนอ PowerPoint</vt:lpstr>
      <vt:lpstr>งานนำเสนอ PowerPoint</vt:lpstr>
      <vt:lpstr>มิติที่ 1 การสร้างสังคมที่ไม่ทนต่อการทุจริต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รายละเอียดการดำเนินการตามโครงการ/กิจกรรม/มาตรการ ที่ดำเนินการในปีงบประมาณ  2562 </vt:lpstr>
      <vt:lpstr>งานนำเสนอ PowerPoint</vt:lpstr>
      <vt:lpstr>งานนำเสนอ PowerPoint</vt:lpstr>
      <vt:lpstr>งานนำเสนอ PowerPoint</vt:lpstr>
      <vt:lpstr>มิติที่ 2  การบริหารราชการเพื่อการป้องกันการทุจริต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9) มาตรการการออกคำสั่งมอบหมายของนายกเทศมนตรี</vt:lpstr>
      <vt:lpstr>งานนำเสนอ PowerPoint</vt:lpstr>
      <vt:lpstr>งานนำเสนอ PowerPoint</vt:lpstr>
      <vt:lpstr>งานนำเสนอ PowerPoint</vt:lpstr>
      <vt:lpstr>12) มาตรการจัดทำข้อตกลงการปฏิบัติราชการ </vt:lpstr>
      <vt:lpstr>13) มาตรการให้ความร่วมมือกับหน่วยงานตรวจสอบทั้งภาครัฐและองค์กรอิสระ</vt:lpstr>
      <vt:lpstr>15) มาตรการดำเนินแต่งตั้งผู้รับผิดชอบเกี่ยวกับเรื่องร้องเรียน</vt:lpstr>
      <vt:lpstr>16) มาตรการดำเนินการเกี่ยวกับเรื่องร้องเรียนกรณีบุคคลภายนอกหรือประชาชนกล่าวหาเจ้าหน้าที่ของเทศบาลตำบลหนองยวงทุจริตและปฏิบัติราชการตามอำนาจหน้าที่โดยมิชอบ</vt:lpstr>
      <vt:lpstr>มติที่3 การส่งเสริมบทบาทและการมีส่วนร่วมของภาคประชาชน</vt:lpstr>
      <vt:lpstr>2) มาตรการ “เผยแพร่ข้อมูลข่าวสารที่สำคัญและหลากหลาย</vt:lpstr>
      <vt:lpstr>3) มาตรการ“จัดให้มีช่องทางที่ประชาชนเข้าถึงข้อมูลข่าวสารของเทศบาลตำบลหนองยวง</vt:lpstr>
      <vt:lpstr>4) โครงการประเมินความพึงพอใจของผู้รับบริการ</vt:lpstr>
      <vt:lpstr>5) มาตรการกำหนดขั้นตอน/กระบวนการเรื่องร้องเรียน</vt:lpstr>
      <vt:lpstr>6) มาตรการแก้ไขเหตุเดือดร้อนรำคาญ ด้านการสาธารณสุขและสิ่งแวดล้อม</vt:lpstr>
      <vt:lpstr>7) โครงการประชุมประชาคมเพื่อทบทวนแผนพัฒนาท้องถิ่นและแผนชุมชนเทศบาลตำบลหนองยวง</vt:lpstr>
      <vt:lpstr>8) มาตรการแต่งตั้งคณะกรรมการสนับสนุนการจัดทำแผนพัฒนาเทศบาลตำบลหนองยวง</vt:lpstr>
      <vt:lpstr>9) มาตรการแต่งตั้งตัวแทนประชาคมเข้าร่วมเป็นคณะกรรมการตรวจรับงานจ้าง</vt:lpstr>
      <vt:lpstr>10) มาตรกรแต่งตั้งคณะกรรมการติดตามและประเมินผลแผนพัฒนาเทศบาลตำบลหนองยวง</vt:lpstr>
      <vt:lpstr>มิติที่ 4 การเสริมสร้างและปรับปรุงกลไกในการตรวจสอบการปฏิบัติราชการขององค์กรปกครองส่วนท้องถิ่น</vt:lpstr>
      <vt:lpstr>งานนำเสนอ PowerPoint</vt:lpstr>
      <vt:lpstr>5) กิจกรรมการรายงานผลการใช้จ่ายเงินให้ประชาชนได้รับทราบ</vt:lpstr>
      <vt:lpstr>6) กิจกรรมการจัดหาคณะกรรมการจัดซื้อจัดจ้างจากตัวแทนชุมชน</vt:lpstr>
      <vt:lpstr>7) กิจกรรมส่งเสริมและพัฒนาศักยภาพสมาชิกสภาท้องถิ่น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แผนปฏิบัติการป้องกันการทุจริต (พ.ศ. 2561 – 2564)</dc:title>
  <dc:creator>Windows User</dc:creator>
  <cp:lastModifiedBy>Windows User</cp:lastModifiedBy>
  <cp:revision>78</cp:revision>
  <cp:lastPrinted>2019-05-29T02:45:31Z</cp:lastPrinted>
  <dcterms:created xsi:type="dcterms:W3CDTF">2019-05-28T02:14:21Z</dcterms:created>
  <dcterms:modified xsi:type="dcterms:W3CDTF">2019-05-29T02:57:58Z</dcterms:modified>
</cp:coreProperties>
</file>